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6" r:id="rId2"/>
    <p:sldId id="445" r:id="rId3"/>
    <p:sldId id="44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C"/>
    <a:srgbClr val="000000"/>
    <a:srgbClr val="003E72"/>
    <a:srgbClr val="6A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3" autoAdjust="0"/>
    <p:restoredTop sz="92791" autoAdjust="0"/>
  </p:normalViewPr>
  <p:slideViewPr>
    <p:cSldViewPr>
      <p:cViewPr varScale="1">
        <p:scale>
          <a:sx n="111" d="100"/>
          <a:sy n="111" d="100"/>
        </p:scale>
        <p:origin x="19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EDC89E-7317-44C6-9983-800DE6846E12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661900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4B1F72-D280-4AD8-8033-3D1768BDD11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1807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5A97472-EC03-4D7D-83E3-CEB2B72B2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0FEA961F-7B49-4522-A1C1-B7A24E4FD7B0}" type="slidenum">
              <a:rPr lang="en-GB" altLang="fr-FR" smtClean="0"/>
              <a:pPr>
                <a:defRPr/>
              </a:pPr>
              <a:t>1</a:t>
            </a:fld>
            <a:endParaRPr lang="en-GB" altLang="fr-FR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F008C60-1758-464B-BF4C-8243D89D7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59B0BD4-262D-431D-AAC8-BEE155652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47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173930-9A3E-4B07-AC82-39E188B5179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6412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98519-F6B6-4A75-B6BE-48DB73D79B66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6464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DA04D-43F7-4A4D-A0F8-693058BC9DBF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3999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DD233-E6F4-4296-AAB2-84647D6E409C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9357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A93D9-5C65-455D-AA30-B09771340E6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6402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BE964-3514-452D-A6C9-E4DBBFA09F0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69668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1CB09-CFB3-47FA-A252-B97174A0E10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5494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888B6-B978-4FAE-97C4-B8723E44D7EF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3041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4F561-4190-40A4-8402-C8E7841CA15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92797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B474F-B20F-4F3F-B0BC-09C962CB5BDA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4516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816D1-A139-4C6D-9181-C9A3485E1AE9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56343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2"/>
                </a:solidFill>
              </a:defRPr>
            </a:lvl1pPr>
          </a:lstStyle>
          <a:p>
            <a:fld id="{1956BC44-8BB9-485F-B37C-AB3C89781DD6}" type="slidenum">
              <a:rPr lang="en-GB" altLang="fr-FR"/>
              <a:pPr/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8163" indent="-266700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962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079500" indent="-268288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350963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18081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F55135D-EBE9-4A2F-AE95-9C22957C5C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2750" y="2971800"/>
            <a:ext cx="8374063" cy="822325"/>
          </a:xfrm>
        </p:spPr>
        <p:txBody>
          <a:bodyPr/>
          <a:lstStyle/>
          <a:p>
            <a:pPr algn="ctr">
              <a:defRPr/>
            </a:pPr>
            <a:r>
              <a:rPr lang="en-GB" altLang="fr-FR" sz="4000" dirty="0"/>
              <a:t>What types of beams can be </a:t>
            </a:r>
            <a:r>
              <a:rPr lang="en-GB" altLang="fr-FR" sz="4000" dirty="0" smtClean="0"/>
              <a:t>simulated?</a:t>
            </a:r>
            <a:endParaRPr lang="en-GB" altLang="fr-FR" sz="4000" dirty="0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2A59F03B-794C-41B7-B506-B6D33295F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1" hangingPunct="1">
              <a:defRPr/>
            </a:pPr>
            <a:endParaRPr lang="en-GB" b="1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Power </a:t>
            </a:r>
            <a:r>
              <a:rPr lang="fr-FR" dirty="0" err="1" smtClean="0"/>
              <a:t>beams</a:t>
            </a:r>
            <a:endParaRPr lang="en-GB" dirty="0"/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-2743200" y="6172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4367" y="1370787"/>
                <a:ext cx="8686705" cy="470994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§"/>
                  <a:defRPr/>
                </a:pPr>
                <a:r>
                  <a:rPr lang="en-GB" altLang="fr-FR" b="1" dirty="0" smtClean="0"/>
                  <a:t> Directivity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en-GB" dirty="0" smtClean="0"/>
                  <a:t>Power radiated per unit solid angle (W/</a:t>
                </a:r>
                <a:r>
                  <a:rPr lang="en-GB" dirty="0" err="1" smtClean="0"/>
                  <a:t>str</a:t>
                </a:r>
                <a:r>
                  <a:rPr lang="en-GB" dirty="0" smtClean="0"/>
                  <a:t>) /  Total power radiated in a sphere </a:t>
                </a:r>
                <a:r>
                  <a:rPr lang="en-GB" dirty="0"/>
                  <a:t>/ 4𝜋</a:t>
                </a:r>
                <a:endParaRPr lang="en-GB" dirty="0" smtClean="0"/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𝑟𝑎𝑑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/4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en-GB" b="1" dirty="0" smtClean="0"/>
                  <a:t>Geometrical losses </a:t>
                </a:r>
                <a:r>
                  <a:rPr lang="en-GB" dirty="0" smtClean="0"/>
                  <a:t>included: </a:t>
                </a:r>
              </a:p>
              <a:p>
                <a:pPr marL="1200150" lvl="2" indent="-285750">
                  <a:buFont typeface="Wingdings" panose="05000000000000000000" pitchFamily="2" charset="2"/>
                  <a:buChar char="§"/>
                  <a:defRPr/>
                </a:pPr>
                <a:r>
                  <a:rPr lang="en-GB" dirty="0"/>
                  <a:t>S</a:t>
                </a:r>
                <a:r>
                  <a:rPr lang="en-GB" dirty="0" smtClean="0"/>
                  <a:t>pillover efficiency, non-uniform illumination, aperture blockage</a:t>
                </a:r>
                <a:r>
                  <a:rPr lang="en-GB" dirty="0"/>
                  <a:t>, </a:t>
                </a:r>
                <a:r>
                  <a:rPr lang="en-GB" dirty="0" smtClean="0"/>
                  <a:t>non-</a:t>
                </a:r>
                <a:r>
                  <a:rPr lang="en-GB" dirty="0"/>
                  <a:t>i</a:t>
                </a:r>
                <a:r>
                  <a:rPr lang="en-GB" dirty="0" smtClean="0"/>
                  <a:t>deal feed phase centre</a:t>
                </a:r>
              </a:p>
              <a:p>
                <a:pPr marL="1200150" lvl="2" indent="-285750">
                  <a:buFont typeface="Wingdings" panose="05000000000000000000" pitchFamily="2" charset="2"/>
                  <a:buChar char="ü"/>
                  <a:defRPr/>
                </a:pPr>
                <a:endParaRPr lang="en-GB" dirty="0"/>
              </a:p>
              <a:p>
                <a:pPr marL="180975" indent="-180975">
                  <a:buFont typeface="Wingdings" panose="05000000000000000000" pitchFamily="2" charset="2"/>
                  <a:buChar char="§"/>
                  <a:defRPr/>
                </a:pPr>
                <a:r>
                  <a:rPr lang="en-GB" b="1" dirty="0" smtClean="0"/>
                  <a:t>Gain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en-GB" b="1" dirty="0" smtClean="0"/>
                  <a:t>Radiation losses </a:t>
                </a:r>
                <a:r>
                  <a:rPr lang="en-GB" dirty="0" smtClean="0"/>
                  <a:t>included (dielectric and ohmic)</a:t>
                </a:r>
                <a:endParaRPr lang="en-GB" dirty="0"/>
              </a:p>
              <a:p>
                <a:pPr lvl="2">
                  <a:defRPr/>
                </a:pPr>
                <a:endParaRPr lang="en-GB" dirty="0"/>
              </a:p>
              <a:p>
                <a:pPr marL="180975" indent="-180975">
                  <a:buFont typeface="Wingdings" panose="05000000000000000000" pitchFamily="2" charset="2"/>
                  <a:buChar char="§"/>
                  <a:defRPr/>
                </a:pPr>
                <a:r>
                  <a:rPr lang="en-GB" b="1" dirty="0" smtClean="0"/>
                  <a:t>Realised gain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𝑟𝑒𝑎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𝑚𝑖𝑠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 smtClean="0"/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en-GB" dirty="0" smtClean="0"/>
                  <a:t>Losses caused by the </a:t>
                </a:r>
                <a:r>
                  <a:rPr lang="en-GB" b="1" dirty="0" smtClean="0"/>
                  <a:t>impedance mismatch </a:t>
                </a:r>
                <a:r>
                  <a:rPr lang="en-GB" dirty="0" smtClean="0"/>
                  <a:t>with the receiver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fr-FR" b="1" dirty="0" err="1" smtClean="0"/>
                  <a:t>Depends</a:t>
                </a:r>
                <a:r>
                  <a:rPr lang="fr-FR" b="1" dirty="0" smtClean="0"/>
                  <a:t> on the </a:t>
                </a:r>
                <a:r>
                  <a:rPr lang="fr-FR" b="1" dirty="0" err="1" smtClean="0"/>
                  <a:t>termination</a:t>
                </a:r>
                <a:r>
                  <a:rPr lang="fr-FR" b="1" dirty="0" smtClean="0"/>
                  <a:t> </a:t>
                </a:r>
                <a:r>
                  <a:rPr lang="fr-FR" dirty="0" err="1" smtClean="0"/>
                  <a:t>used</a:t>
                </a:r>
                <a:r>
                  <a:rPr lang="fr-FR" dirty="0" smtClean="0"/>
                  <a:t> in the simulation</a:t>
                </a:r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67" y="1370787"/>
                <a:ext cx="8686705" cy="47099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73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Voltage </a:t>
            </a:r>
            <a:r>
              <a:rPr lang="fr-FR" dirty="0" err="1" smtClean="0"/>
              <a:t>beams</a:t>
            </a:r>
            <a:endParaRPr lang="en-GB" dirty="0"/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-2743200" y="6172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4367" y="1508781"/>
                <a:ext cx="8686705" cy="345383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§"/>
                  <a:defRPr/>
                </a:pPr>
                <a:r>
                  <a:rPr lang="en-GB" altLang="fr-FR" b="1" dirty="0" smtClean="0"/>
                  <a:t> Electric farfield radiated by the antenna (in V/m)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fr-FR" dirty="0" smtClean="0"/>
                  <a:t>Farfield approximation (radial component </a:t>
                </a:r>
                <a:r>
                  <a:rPr lang="fr-FR" dirty="0" err="1" smtClean="0"/>
                  <a:t>neglected</a:t>
                </a:r>
                <a:r>
                  <a:rPr lang="fr-FR" dirty="0" smtClean="0"/>
                  <a:t>)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fr-FR" b="1" dirty="0" err="1" smtClean="0"/>
                  <a:t>Depends</a:t>
                </a:r>
                <a:r>
                  <a:rPr lang="fr-FR" b="1" dirty="0" smtClean="0"/>
                  <a:t> on the distance </a:t>
                </a:r>
                <a:r>
                  <a:rPr lang="fr-FR" dirty="0" err="1" smtClean="0"/>
                  <a:t>where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it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is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calculated</a:t>
                </a:r>
                <a:r>
                  <a:rPr lang="fr-FR" dirty="0" smtClean="0"/>
                  <a:t> (</a:t>
                </a:r>
                <a:r>
                  <a:rPr lang="fr-FR" dirty="0" err="1" smtClean="0"/>
                  <a:t>proportional</a:t>
                </a:r>
                <a:r>
                  <a:rPr lang="fr-FR" dirty="0" smtClean="0"/>
                  <a:t> to 1/r)</a:t>
                </a:r>
              </a:p>
              <a:p>
                <a:pPr marL="1200150" lvl="2" indent="-285750">
                  <a:buFont typeface="Wingdings" panose="05000000000000000000" pitchFamily="2" charset="2"/>
                  <a:buChar char="§"/>
                  <a:defRPr/>
                </a:pPr>
                <a:r>
                  <a:rPr lang="fr-FR" dirty="0" err="1" smtClean="0"/>
                  <a:t>Generated</a:t>
                </a:r>
                <a:r>
                  <a:rPr lang="fr-FR" dirty="0" smtClean="0"/>
                  <a:t> by default by CST </a:t>
                </a:r>
                <a:r>
                  <a:rPr lang="fr-FR" dirty="0" err="1" smtClean="0"/>
                  <a:t>with</a:t>
                </a:r>
                <a:r>
                  <a:rPr lang="fr-FR" dirty="0" smtClean="0"/>
                  <a:t> a </a:t>
                </a:r>
                <a:r>
                  <a:rPr lang="fr-FR" b="1" dirty="0" err="1" smtClean="0"/>
                  <a:t>reference</a:t>
                </a:r>
                <a:r>
                  <a:rPr lang="fr-FR" b="1" dirty="0" smtClean="0"/>
                  <a:t> distance of 1 m </a:t>
                </a:r>
                <a:r>
                  <a:rPr lang="fr-FR" dirty="0" smtClean="0"/>
                  <a:t>(but </a:t>
                </a:r>
                <a:r>
                  <a:rPr lang="fr-FR" dirty="0" err="1" smtClean="0"/>
                  <a:t>still</a:t>
                </a:r>
                <a:r>
                  <a:rPr lang="fr-FR" dirty="0" smtClean="0"/>
                  <a:t> farfield)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  <a:defRPr/>
                </a:pPr>
                <a:r>
                  <a:rPr lang="fr-FR" dirty="0" err="1" smtClean="0"/>
                  <a:t>Includes</a:t>
                </a:r>
                <a:r>
                  <a:rPr lang="fr-FR" dirty="0" smtClean="0"/>
                  <a:t> all the </a:t>
                </a:r>
                <a:r>
                  <a:rPr lang="fr-FR" dirty="0" err="1" smtClean="0"/>
                  <a:t>previous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losses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mentioned</a:t>
                </a:r>
                <a:endParaRPr lang="fr-FR" dirty="0" smtClean="0"/>
              </a:p>
              <a:p>
                <a:pPr marL="1200150" lvl="2" indent="-285750">
                  <a:buFont typeface="Wingdings" panose="05000000000000000000" pitchFamily="2" charset="2"/>
                  <a:buChar char="§"/>
                  <a:defRPr/>
                </a:pPr>
                <a:r>
                  <a:rPr lang="fr-FR" dirty="0" smtClean="0"/>
                  <a:t>In </a:t>
                </a:r>
                <a:r>
                  <a:rPr lang="fr-FR" dirty="0" err="1" smtClean="0"/>
                  <a:t>particualr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it</a:t>
                </a:r>
                <a:r>
                  <a:rPr lang="fr-FR" dirty="0" smtClean="0"/>
                  <a:t> </a:t>
                </a:r>
                <a:r>
                  <a:rPr lang="fr-FR" b="1" dirty="0" err="1" smtClean="0"/>
                  <a:t>depends</a:t>
                </a:r>
                <a:r>
                  <a:rPr lang="fr-FR" b="1" dirty="0" smtClean="0"/>
                  <a:t> on the </a:t>
                </a:r>
                <a:r>
                  <a:rPr lang="fr-FR" b="1" dirty="0" err="1" smtClean="0"/>
                  <a:t>termination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impedance</a:t>
                </a:r>
                <a:endParaRPr lang="fr-FR" b="1" dirty="0" smtClean="0"/>
              </a:p>
              <a:p>
                <a:pPr marL="1200150" lvl="2" indent="-285750">
                  <a:buFont typeface="Wingdings" panose="05000000000000000000" pitchFamily="2" charset="2"/>
                  <a:buChar char="ü"/>
                  <a:defRPr/>
                </a:pPr>
                <a:endParaRPr lang="fr-FR" dirty="0" smtClean="0"/>
              </a:p>
              <a:p>
                <a:pPr marL="180975" indent="-180975">
                  <a:buFont typeface="Wingdings" panose="05000000000000000000" pitchFamily="2" charset="2"/>
                  <a:buChar char="§"/>
                  <a:tabLst>
                    <a:tab pos="180975" algn="l"/>
                  </a:tabLst>
                  <a:defRPr/>
                </a:pPr>
                <a:r>
                  <a:rPr lang="fr-FR" b="1" dirty="0" smtClean="0"/>
                  <a:t>Electric farfield pattern (in V)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  <a:defRPr/>
                </a:pPr>
                <a:r>
                  <a:rPr lang="fr-FR" dirty="0" smtClean="0"/>
                  <a:t>Distance-</a:t>
                </a:r>
                <a:r>
                  <a:rPr lang="fr-FR" dirty="0" err="1" smtClean="0"/>
                  <a:t>independent</a:t>
                </a:r>
                <a:r>
                  <a:rPr lang="fr-FR" dirty="0" smtClean="0"/>
                  <a:t> E </a:t>
                </a:r>
                <a:r>
                  <a:rPr lang="fr-FR" dirty="0" err="1" smtClean="0"/>
                  <a:t>far-field</a:t>
                </a:r>
                <a:endParaRPr lang="fr-FR" dirty="0" smtClean="0"/>
              </a:p>
              <a:p>
                <a:pPr marL="742950" lvl="1" indent="-285750">
                  <a:buFont typeface="Wingdings" panose="05000000000000000000" pitchFamily="2" charset="2"/>
                  <a:buChar char="§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𝑝𝑎𝑡</m:t>
                        </m:r>
                      </m:sub>
                    </m:sSub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𝑓𝑎𝑟</m:t>
                        </m:r>
                      </m:sub>
                    </m:sSub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𝑖𝑘𝑟</m:t>
                        </m:r>
                      </m:sup>
                    </m:sSup>
                  </m:oMath>
                </a14:m>
                <a:endParaRPr lang="fr-FR" dirty="0"/>
              </a:p>
              <a:p>
                <a:pPr marL="1200150" lvl="2" indent="-285750">
                  <a:buFont typeface="Wingdings" panose="05000000000000000000" pitchFamily="2" charset="2"/>
                  <a:buChar char="ü"/>
                  <a:defRPr/>
                </a:pPr>
                <a:endParaRPr lang="en-GB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67" y="1508781"/>
                <a:ext cx="8686705" cy="34538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0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14255</TotalTime>
  <Words>110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Cambria Math</vt:lpstr>
      <vt:lpstr>Wingdings</vt:lpstr>
      <vt:lpstr>blank</vt:lpstr>
      <vt:lpstr>What types of beams can be simulated?</vt:lpstr>
      <vt:lpstr>Power beams</vt:lpstr>
      <vt:lpstr>Voltage beams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Nicolas Fagnoni</cp:lastModifiedBy>
  <cp:revision>713</cp:revision>
  <cp:lastPrinted>1601-01-01T00:00:00Z</cp:lastPrinted>
  <dcterms:created xsi:type="dcterms:W3CDTF">2008-03-27T10:29:55Z</dcterms:created>
  <dcterms:modified xsi:type="dcterms:W3CDTF">2019-02-13T11:47:50Z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