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36" r:id="rId2"/>
    <p:sldId id="445" r:id="rId3"/>
    <p:sldId id="447" r:id="rId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5C"/>
    <a:srgbClr val="000000"/>
    <a:srgbClr val="003E72"/>
    <a:srgbClr val="6AA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43" autoAdjust="0"/>
    <p:restoredTop sz="92791" autoAdjust="0"/>
  </p:normalViewPr>
  <p:slideViewPr>
    <p:cSldViewPr>
      <p:cViewPr varScale="1">
        <p:scale>
          <a:sx n="111" d="100"/>
          <a:sy n="111" d="100"/>
        </p:scale>
        <p:origin x="19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9EDC89E-7317-44C6-9983-800DE6846E12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661900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43000" y="4343400"/>
            <a:ext cx="45561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34B1F72-D280-4AD8-8033-3D1768BDD119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51807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F5A97472-EC03-4D7D-83E3-CEB2B72B23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0FEA961F-7B49-4522-A1C1-B7A24E4FD7B0}" type="slidenum">
              <a:rPr lang="en-GB" altLang="fr-FR" smtClean="0"/>
              <a:pPr>
                <a:defRPr/>
              </a:pPr>
              <a:t>1</a:t>
            </a:fld>
            <a:endParaRPr lang="en-GB" altLang="fr-FR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8F008C60-1758-464B-BF4C-8243D89D71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59B0BD4-262D-431D-AAC8-BEE155652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479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5365750"/>
            <a:ext cx="9140825" cy="665163"/>
          </a:xfrm>
          <a:prstGeom prst="rect">
            <a:avLst/>
          </a:prstGeom>
          <a:solidFill>
            <a:srgbClr val="003E7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ea typeface="+mn-ea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0" y="6030913"/>
            <a:ext cx="9140825" cy="173037"/>
          </a:xfrm>
          <a:prstGeom prst="rect">
            <a:avLst/>
          </a:prstGeom>
          <a:solidFill>
            <a:srgbClr val="6A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ea typeface="+mn-ea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4175" y="2016125"/>
            <a:ext cx="8374063" cy="576263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4175" y="2774950"/>
            <a:ext cx="8374063" cy="539750"/>
          </a:xfrm>
        </p:spPr>
        <p:txBody>
          <a:bodyPr/>
          <a:lstStyle>
            <a:lvl1pPr marL="0" indent="0">
              <a:buFontTx/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62888" y="6448425"/>
            <a:ext cx="900112" cy="1793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0173930-9A3E-4B07-AC82-39E188B5179A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264126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F98519-F6B6-4A75-B6BE-48DB73D79B66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464643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5913" y="398463"/>
            <a:ext cx="2093912" cy="5376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175" y="398463"/>
            <a:ext cx="6129338" cy="5376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0DA04D-43F7-4A4D-A0F8-693058BC9DBF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939990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3DD233-E6F4-4296-AAB2-84647D6E409C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19357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A93D9-5C65-455D-AA30-B09771340E69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6402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175" y="1708150"/>
            <a:ext cx="4110038" cy="4067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708150"/>
            <a:ext cx="4111625" cy="4067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EBE964-3514-452D-A6C9-E4DBBFA09F0A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696688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71CB09-CFB3-47FA-A252-B97174A0E10A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5494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7888B6-B978-4FAE-97C4-B8723E44D7EF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30413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14F561-4190-40A4-8402-C8E7841CA159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92797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3B474F-B20F-4F3F-B0BC-09C962CB5BDA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34516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6816D1-A139-4C6D-9181-C9A3485E1AE9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563436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175" y="398463"/>
            <a:ext cx="8375650" cy="4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175" y="1708150"/>
            <a:ext cx="8374063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62888" y="6451600"/>
            <a:ext cx="900112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tx2"/>
                </a:solidFill>
              </a:defRPr>
            </a:lvl1pPr>
          </a:lstStyle>
          <a:p>
            <a:fld id="{1956BC44-8BB9-485F-B37C-AB3C89781DD6}" type="slidenum">
              <a:rPr lang="en-GB" altLang="fr-FR"/>
              <a:pPr/>
              <a:t>‹#›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eaLnBrk="0" fontAlgn="base" hangingPunct="0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538163" indent="-266700" algn="l" rtl="0" eaLnBrk="0" fontAlgn="base" hangingPunct="0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809625" indent="-269875" algn="l" rtl="0" eaLnBrk="0" fontAlgn="base" hangingPunct="0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079500" indent="-268288" algn="l" rtl="0" eaLnBrk="0" fontAlgn="base" hangingPunct="0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350963" indent="-269875" algn="l" rtl="0" eaLnBrk="0" fontAlgn="base" hangingPunct="0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1808163" indent="-269875" algn="l" rtl="0" fontAlgn="base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6pPr>
      <a:lvl7pPr marL="2265363" indent="-269875" algn="l" rtl="0" fontAlgn="base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7pPr>
      <a:lvl8pPr marL="2722563" indent="-269875" algn="l" rtl="0" fontAlgn="base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8pPr>
      <a:lvl9pPr marL="3179763" indent="-269875" algn="l" rtl="0" fontAlgn="base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F55135D-EBE9-4A2F-AE95-9C22957C5C6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12750" y="2971800"/>
            <a:ext cx="8374063" cy="822325"/>
          </a:xfrm>
        </p:spPr>
        <p:txBody>
          <a:bodyPr/>
          <a:lstStyle/>
          <a:p>
            <a:pPr algn="ctr">
              <a:defRPr/>
            </a:pPr>
            <a:r>
              <a:rPr lang="en-GB" altLang="fr-FR" sz="4000" dirty="0"/>
              <a:t>What types of beams can be </a:t>
            </a:r>
            <a:r>
              <a:rPr lang="en-GB" altLang="fr-FR" sz="4000" dirty="0" smtClean="0"/>
              <a:t>simulated?</a:t>
            </a:r>
            <a:endParaRPr lang="en-GB" altLang="fr-FR" sz="4000" dirty="0"/>
          </a:p>
        </p:txBody>
      </p:sp>
      <p:sp>
        <p:nvSpPr>
          <p:cNvPr id="9219" name="Rectangle 4">
            <a:extLst>
              <a:ext uri="{FF2B5EF4-FFF2-40B4-BE49-F238E27FC236}">
                <a16:creationId xmlns:a16="http://schemas.microsoft.com/office/drawing/2014/main" id="{2A59F03B-794C-41B7-B506-B6D33295F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175" y="5548313"/>
            <a:ext cx="8374063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eaLnBrk="1" hangingPunct="1">
              <a:defRPr/>
            </a:pPr>
            <a:endParaRPr lang="en-GB" b="1">
              <a:solidFill>
                <a:schemeClr val="tx2"/>
              </a:solidFill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Power </a:t>
            </a:r>
            <a:r>
              <a:rPr lang="fr-FR" dirty="0" err="1" smtClean="0"/>
              <a:t>beams</a:t>
            </a:r>
            <a:endParaRPr lang="en-GB" dirty="0"/>
          </a:p>
        </p:txBody>
      </p:sp>
      <p:sp>
        <p:nvSpPr>
          <p:cNvPr id="18437" name="TextBox 1"/>
          <p:cNvSpPr txBox="1">
            <a:spLocks noChangeArrowheads="1"/>
          </p:cNvSpPr>
          <p:nvPr/>
        </p:nvSpPr>
        <p:spPr bwMode="auto">
          <a:xfrm>
            <a:off x="-2743200" y="61722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4367" y="1370787"/>
                <a:ext cx="8686705" cy="4709944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buFont typeface="Wingdings" pitchFamily="2" charset="2"/>
                  <a:buChar char="§"/>
                  <a:defRPr/>
                </a:pPr>
                <a:r>
                  <a:rPr lang="en-GB" altLang="fr-FR" b="1" dirty="0" smtClean="0"/>
                  <a:t> Directivity</a:t>
                </a:r>
              </a:p>
              <a:p>
                <a:pPr marL="742950" lvl="1" indent="-285750">
                  <a:buFont typeface="Wingdings" panose="05000000000000000000" pitchFamily="2" charset="2"/>
                  <a:buChar char="Ø"/>
                  <a:defRPr/>
                </a:pPr>
                <a:r>
                  <a:rPr lang="en-GB" dirty="0" smtClean="0"/>
                  <a:t>Power radiated per unit solid angle (W/</a:t>
                </a:r>
                <a:r>
                  <a:rPr lang="en-GB" dirty="0" err="1" smtClean="0"/>
                  <a:t>str</a:t>
                </a:r>
                <a:r>
                  <a:rPr lang="en-GB" dirty="0" smtClean="0"/>
                  <a:t>) /  Total power radiated in a sphere </a:t>
                </a:r>
                <a:r>
                  <a:rPr lang="en-GB" dirty="0"/>
                  <a:t>/ 4𝜋</a:t>
                </a:r>
                <a:endParaRPr lang="en-GB" dirty="0" smtClean="0"/>
              </a:p>
              <a:p>
                <a:pPr marL="742950" lvl="1" indent="-285750">
                  <a:buFont typeface="Wingdings" panose="05000000000000000000" pitchFamily="2" charset="2"/>
                  <a:buChar char="Ø"/>
                  <a:defRPr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𝑟𝑎𝑑</m:t>
                            </m:r>
                          </m:sub>
                        </m:s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𝑡𝑜𝑡</m:t>
                            </m:r>
                          </m:sub>
                        </m:s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/4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endParaRPr lang="en-GB" dirty="0" smtClean="0"/>
              </a:p>
              <a:p>
                <a:pPr marL="742950" lvl="1" indent="-285750">
                  <a:buFont typeface="Wingdings" panose="05000000000000000000" pitchFamily="2" charset="2"/>
                  <a:buChar char="Ø"/>
                  <a:defRPr/>
                </a:pPr>
                <a:r>
                  <a:rPr lang="en-GB" b="1" dirty="0" smtClean="0"/>
                  <a:t>Geometrical losses </a:t>
                </a:r>
                <a:r>
                  <a:rPr lang="en-GB" dirty="0" smtClean="0"/>
                  <a:t>included: </a:t>
                </a:r>
              </a:p>
              <a:p>
                <a:pPr marL="1200150" lvl="2" indent="-285750">
                  <a:buFont typeface="Wingdings" panose="05000000000000000000" pitchFamily="2" charset="2"/>
                  <a:buChar char="§"/>
                  <a:defRPr/>
                </a:pPr>
                <a:r>
                  <a:rPr lang="en-GB" dirty="0"/>
                  <a:t>S</a:t>
                </a:r>
                <a:r>
                  <a:rPr lang="en-GB" dirty="0" smtClean="0"/>
                  <a:t>pillover efficiency, non-uniform illumination, aperture blockage</a:t>
                </a:r>
                <a:r>
                  <a:rPr lang="en-GB" dirty="0"/>
                  <a:t>, </a:t>
                </a:r>
                <a:r>
                  <a:rPr lang="en-GB" dirty="0" smtClean="0"/>
                  <a:t>non-</a:t>
                </a:r>
                <a:r>
                  <a:rPr lang="en-GB" dirty="0"/>
                  <a:t>i</a:t>
                </a:r>
                <a:r>
                  <a:rPr lang="en-GB" dirty="0" smtClean="0"/>
                  <a:t>deal feed phase centre</a:t>
                </a:r>
              </a:p>
              <a:p>
                <a:pPr marL="1200150" lvl="2" indent="-285750">
                  <a:buFont typeface="Wingdings" panose="05000000000000000000" pitchFamily="2" charset="2"/>
                  <a:buChar char="ü"/>
                  <a:defRPr/>
                </a:pPr>
                <a:endParaRPr lang="en-GB" dirty="0"/>
              </a:p>
              <a:p>
                <a:pPr marL="180975" indent="-180975">
                  <a:buFont typeface="Wingdings" panose="05000000000000000000" pitchFamily="2" charset="2"/>
                  <a:buChar char="§"/>
                  <a:defRPr/>
                </a:pPr>
                <a:r>
                  <a:rPr lang="en-GB" b="1" dirty="0" smtClean="0"/>
                  <a:t>Gain</a:t>
                </a:r>
              </a:p>
              <a:p>
                <a:pPr marL="742950" lvl="1" indent="-285750">
                  <a:buFont typeface="Wingdings" panose="05000000000000000000" pitchFamily="2" charset="2"/>
                  <a:buChar char="Ø"/>
                  <a:defRPr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</m:oMath>
                </a14:m>
                <a:endParaRPr lang="en-GB" dirty="0" smtClean="0"/>
              </a:p>
              <a:p>
                <a:pPr marL="742950" lvl="1" indent="-285750">
                  <a:buFont typeface="Wingdings" panose="05000000000000000000" pitchFamily="2" charset="2"/>
                  <a:buChar char="Ø"/>
                  <a:defRPr/>
                </a:pPr>
                <a:r>
                  <a:rPr lang="en-GB" b="1" dirty="0" smtClean="0"/>
                  <a:t>Radiation losses </a:t>
                </a:r>
                <a:r>
                  <a:rPr lang="en-GB" dirty="0" smtClean="0"/>
                  <a:t>included (dielectric and ohmic)</a:t>
                </a:r>
                <a:endParaRPr lang="en-GB" dirty="0"/>
              </a:p>
              <a:p>
                <a:pPr lvl="2">
                  <a:defRPr/>
                </a:pPr>
                <a:endParaRPr lang="en-GB" dirty="0"/>
              </a:p>
              <a:p>
                <a:pPr marL="180975" indent="-180975">
                  <a:buFont typeface="Wingdings" panose="05000000000000000000" pitchFamily="2" charset="2"/>
                  <a:buChar char="§"/>
                  <a:defRPr/>
                </a:pPr>
                <a:r>
                  <a:rPr lang="en-GB" b="1" dirty="0" smtClean="0"/>
                  <a:t>Realised gain</a:t>
                </a:r>
              </a:p>
              <a:p>
                <a:pPr marL="742950" lvl="1" indent="-285750">
                  <a:buFont typeface="Wingdings" panose="05000000000000000000" pitchFamily="2" charset="2"/>
                  <a:buChar char="Ø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𝑟𝑒𝑎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𝑚𝑖𝑠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(1−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 smtClean="0"/>
              </a:p>
              <a:p>
                <a:pPr marL="742950" lvl="1" indent="-285750">
                  <a:buFont typeface="Wingdings" panose="05000000000000000000" pitchFamily="2" charset="2"/>
                  <a:buChar char="Ø"/>
                  <a:defRPr/>
                </a:pPr>
                <a:r>
                  <a:rPr lang="en-GB" dirty="0" smtClean="0"/>
                  <a:t>Losses caused by the </a:t>
                </a:r>
                <a:r>
                  <a:rPr lang="en-GB" b="1" dirty="0" smtClean="0"/>
                  <a:t>impedance mismatch </a:t>
                </a:r>
                <a:r>
                  <a:rPr lang="en-GB" dirty="0" smtClean="0"/>
                  <a:t>with the receiver</a:t>
                </a:r>
              </a:p>
              <a:p>
                <a:pPr marL="742950" lvl="1" indent="-285750">
                  <a:buFont typeface="Wingdings" panose="05000000000000000000" pitchFamily="2" charset="2"/>
                  <a:buChar char="Ø"/>
                  <a:defRPr/>
                </a:pPr>
                <a:r>
                  <a:rPr lang="fr-FR" b="1" dirty="0" err="1" smtClean="0"/>
                  <a:t>Depends</a:t>
                </a:r>
                <a:r>
                  <a:rPr lang="fr-FR" b="1" dirty="0" smtClean="0"/>
                  <a:t> on the </a:t>
                </a:r>
                <a:r>
                  <a:rPr lang="fr-FR" b="1" dirty="0" err="1" smtClean="0"/>
                  <a:t>termination</a:t>
                </a:r>
                <a:r>
                  <a:rPr lang="fr-FR" b="1" dirty="0" smtClean="0"/>
                  <a:t> </a:t>
                </a:r>
                <a:r>
                  <a:rPr lang="fr-FR" dirty="0" err="1" smtClean="0"/>
                  <a:t>used</a:t>
                </a:r>
                <a:r>
                  <a:rPr lang="fr-FR" dirty="0" smtClean="0"/>
                  <a:t> in the simulation</a:t>
                </a:r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67" y="1370787"/>
                <a:ext cx="8686705" cy="47099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373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Voltage </a:t>
            </a:r>
            <a:r>
              <a:rPr lang="fr-FR" dirty="0" err="1" smtClean="0"/>
              <a:t>beams</a:t>
            </a:r>
            <a:endParaRPr lang="en-GB" dirty="0"/>
          </a:p>
        </p:txBody>
      </p:sp>
      <p:sp>
        <p:nvSpPr>
          <p:cNvPr id="18437" name="TextBox 1"/>
          <p:cNvSpPr txBox="1">
            <a:spLocks noChangeArrowheads="1"/>
          </p:cNvSpPr>
          <p:nvPr/>
        </p:nvSpPr>
        <p:spPr bwMode="auto">
          <a:xfrm>
            <a:off x="-2743200" y="61722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4367" y="1508781"/>
                <a:ext cx="8686705" cy="3453831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buFont typeface="Wingdings" pitchFamily="2" charset="2"/>
                  <a:buChar char="§"/>
                  <a:defRPr/>
                </a:pPr>
                <a:r>
                  <a:rPr lang="en-GB" altLang="fr-FR" b="1" dirty="0" smtClean="0"/>
                  <a:t> Electric farfield radiated by the antenna (in V/m)</a:t>
                </a:r>
              </a:p>
              <a:p>
                <a:pPr marL="742950" lvl="1" indent="-285750">
                  <a:buFont typeface="Wingdings" panose="05000000000000000000" pitchFamily="2" charset="2"/>
                  <a:buChar char="Ø"/>
                  <a:defRPr/>
                </a:pPr>
                <a:r>
                  <a:rPr lang="fr-FR" dirty="0" smtClean="0"/>
                  <a:t>Farfield approximation (radial component </a:t>
                </a:r>
                <a:r>
                  <a:rPr lang="fr-FR" dirty="0" err="1" smtClean="0"/>
                  <a:t>neglected</a:t>
                </a:r>
                <a:r>
                  <a:rPr lang="fr-FR" dirty="0" smtClean="0"/>
                  <a:t>)</a:t>
                </a:r>
              </a:p>
              <a:p>
                <a:pPr marL="742950" lvl="1" indent="-285750">
                  <a:buFont typeface="Wingdings" panose="05000000000000000000" pitchFamily="2" charset="2"/>
                  <a:buChar char="Ø"/>
                  <a:defRPr/>
                </a:pPr>
                <a:r>
                  <a:rPr lang="fr-FR" b="1" dirty="0" err="1" smtClean="0"/>
                  <a:t>Depends</a:t>
                </a:r>
                <a:r>
                  <a:rPr lang="fr-FR" b="1" dirty="0" smtClean="0"/>
                  <a:t> on the distance </a:t>
                </a:r>
                <a:r>
                  <a:rPr lang="fr-FR" dirty="0" err="1" smtClean="0"/>
                  <a:t>where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it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is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calculated</a:t>
                </a:r>
                <a:r>
                  <a:rPr lang="fr-FR" dirty="0" smtClean="0"/>
                  <a:t> (</a:t>
                </a:r>
                <a:r>
                  <a:rPr lang="fr-FR" dirty="0" err="1" smtClean="0"/>
                  <a:t>proportional</a:t>
                </a:r>
                <a:r>
                  <a:rPr lang="fr-FR" dirty="0" smtClean="0"/>
                  <a:t> to 1/r)</a:t>
                </a:r>
              </a:p>
              <a:p>
                <a:pPr marL="1200150" lvl="2" indent="-285750">
                  <a:buFont typeface="Wingdings" panose="05000000000000000000" pitchFamily="2" charset="2"/>
                  <a:buChar char="§"/>
                  <a:defRPr/>
                </a:pPr>
                <a:r>
                  <a:rPr lang="fr-FR" dirty="0" err="1" smtClean="0"/>
                  <a:t>Generated</a:t>
                </a:r>
                <a:r>
                  <a:rPr lang="fr-FR" dirty="0" smtClean="0"/>
                  <a:t> by default by CST </a:t>
                </a:r>
                <a:r>
                  <a:rPr lang="fr-FR" dirty="0" err="1" smtClean="0"/>
                  <a:t>with</a:t>
                </a:r>
                <a:r>
                  <a:rPr lang="fr-FR" dirty="0" smtClean="0"/>
                  <a:t> a </a:t>
                </a:r>
                <a:r>
                  <a:rPr lang="fr-FR" b="1" dirty="0" err="1" smtClean="0"/>
                  <a:t>reference</a:t>
                </a:r>
                <a:r>
                  <a:rPr lang="fr-FR" b="1" dirty="0" smtClean="0"/>
                  <a:t> distance of 1 m </a:t>
                </a:r>
                <a:r>
                  <a:rPr lang="fr-FR" dirty="0" smtClean="0"/>
                  <a:t>(but </a:t>
                </a:r>
                <a:r>
                  <a:rPr lang="fr-FR" dirty="0" err="1" smtClean="0"/>
                  <a:t>still</a:t>
                </a:r>
                <a:r>
                  <a:rPr lang="fr-FR" dirty="0" smtClean="0"/>
                  <a:t> farfield)</a:t>
                </a:r>
              </a:p>
              <a:p>
                <a:pPr marL="742950" lvl="1" indent="-285750">
                  <a:buFont typeface="Wingdings" panose="05000000000000000000" pitchFamily="2" charset="2"/>
                  <a:buChar char="Ø"/>
                  <a:defRPr/>
                </a:pPr>
                <a:r>
                  <a:rPr lang="fr-FR" dirty="0" err="1" smtClean="0"/>
                  <a:t>Includes</a:t>
                </a:r>
                <a:r>
                  <a:rPr lang="fr-FR" dirty="0" smtClean="0"/>
                  <a:t> all the </a:t>
                </a:r>
                <a:r>
                  <a:rPr lang="fr-FR" dirty="0" err="1" smtClean="0"/>
                  <a:t>previous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losses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mentioned</a:t>
                </a:r>
                <a:endParaRPr lang="fr-FR" dirty="0" smtClean="0"/>
              </a:p>
              <a:p>
                <a:pPr marL="1200150" lvl="2" indent="-285750">
                  <a:buFont typeface="Wingdings" panose="05000000000000000000" pitchFamily="2" charset="2"/>
                  <a:buChar char="§"/>
                  <a:defRPr/>
                </a:pPr>
                <a:r>
                  <a:rPr lang="fr-FR" dirty="0" smtClean="0"/>
                  <a:t>In </a:t>
                </a:r>
                <a:r>
                  <a:rPr lang="fr-FR" dirty="0" err="1" smtClean="0"/>
                  <a:t>particualr</a:t>
                </a:r>
                <a:r>
                  <a:rPr lang="fr-FR" dirty="0" smtClean="0"/>
                  <a:t>, </a:t>
                </a:r>
                <a:r>
                  <a:rPr lang="fr-FR" dirty="0" err="1" smtClean="0"/>
                  <a:t>it</a:t>
                </a:r>
                <a:r>
                  <a:rPr lang="fr-FR" dirty="0" smtClean="0"/>
                  <a:t> </a:t>
                </a:r>
                <a:r>
                  <a:rPr lang="fr-FR" b="1" dirty="0" err="1" smtClean="0"/>
                  <a:t>depends</a:t>
                </a:r>
                <a:r>
                  <a:rPr lang="fr-FR" b="1" dirty="0" smtClean="0"/>
                  <a:t> on the </a:t>
                </a:r>
                <a:r>
                  <a:rPr lang="fr-FR" b="1" dirty="0" err="1" smtClean="0"/>
                  <a:t>termination</a:t>
                </a:r>
                <a:r>
                  <a:rPr lang="fr-FR" b="1" dirty="0" smtClean="0"/>
                  <a:t> </a:t>
                </a:r>
                <a:r>
                  <a:rPr lang="fr-FR" b="1" dirty="0" err="1" smtClean="0"/>
                  <a:t>impedance</a:t>
                </a:r>
                <a:endParaRPr lang="fr-FR" b="1" dirty="0" smtClean="0"/>
              </a:p>
              <a:p>
                <a:pPr marL="1200150" lvl="2" indent="-285750">
                  <a:buFont typeface="Wingdings" panose="05000000000000000000" pitchFamily="2" charset="2"/>
                  <a:buChar char="ü"/>
                  <a:defRPr/>
                </a:pPr>
                <a:endParaRPr lang="fr-FR" dirty="0" smtClean="0"/>
              </a:p>
              <a:p>
                <a:pPr marL="180975" indent="-180975">
                  <a:buFont typeface="Wingdings" panose="05000000000000000000" pitchFamily="2" charset="2"/>
                  <a:buChar char="§"/>
                  <a:tabLst>
                    <a:tab pos="180975" algn="l"/>
                  </a:tabLst>
                  <a:defRPr/>
                </a:pPr>
                <a:r>
                  <a:rPr lang="fr-FR" b="1" dirty="0" smtClean="0"/>
                  <a:t>Electric farfield pattern (in V)</a:t>
                </a:r>
              </a:p>
              <a:p>
                <a:pPr marL="742950" lvl="1" indent="-285750">
                  <a:buFont typeface="Wingdings" panose="05000000000000000000" pitchFamily="2" charset="2"/>
                  <a:buChar char="§"/>
                  <a:defRPr/>
                </a:pPr>
                <a:r>
                  <a:rPr lang="fr-FR" dirty="0" smtClean="0"/>
                  <a:t>Distance-</a:t>
                </a:r>
                <a:r>
                  <a:rPr lang="fr-FR" dirty="0" err="1" smtClean="0"/>
                  <a:t>independent</a:t>
                </a:r>
                <a:r>
                  <a:rPr lang="fr-FR" dirty="0" smtClean="0"/>
                  <a:t> E </a:t>
                </a:r>
                <a:r>
                  <a:rPr lang="fr-FR" dirty="0" err="1" smtClean="0"/>
                  <a:t>far-field</a:t>
                </a:r>
                <a:endParaRPr lang="fr-FR" dirty="0" smtClean="0"/>
              </a:p>
              <a:p>
                <a:pPr marL="742950" lvl="1" indent="-285750">
                  <a:buFont typeface="Wingdings" panose="05000000000000000000" pitchFamily="2" charset="2"/>
                  <a:buChar char="§"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𝑝𝑎𝑡</m:t>
                        </m:r>
                      </m:sub>
                    </m:sSub>
                    <m:d>
                      <m:d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d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𝑓𝑎𝑟</m:t>
                        </m:r>
                      </m:sub>
                    </m:sSub>
                    <m:d>
                      <m:d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d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𝑖𝑘𝑟</m:t>
                        </m:r>
                      </m:sup>
                    </m:sSup>
                  </m:oMath>
                </a14:m>
                <a:endParaRPr lang="fr-FR" dirty="0"/>
              </a:p>
              <a:p>
                <a:pPr marL="1200150" lvl="2" indent="-285750">
                  <a:buFont typeface="Wingdings" panose="05000000000000000000" pitchFamily="2" charset="2"/>
                  <a:buChar char="ü"/>
                  <a:defRPr/>
                </a:pPr>
                <a:endParaRPr lang="en-GB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67" y="1508781"/>
                <a:ext cx="8686705" cy="34538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509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3E72"/>
      </a:dk1>
      <a:lt1>
        <a:srgbClr val="FFFFFF"/>
      </a:lt1>
      <a:dk2>
        <a:srgbClr val="FFFFFF"/>
      </a:dk2>
      <a:lt2>
        <a:srgbClr val="00B3BE"/>
      </a:lt2>
      <a:accent1>
        <a:srgbClr val="0073CF"/>
      </a:accent1>
      <a:accent2>
        <a:srgbClr val="E37222"/>
      </a:accent2>
      <a:accent3>
        <a:srgbClr val="FFFFFF"/>
      </a:accent3>
      <a:accent4>
        <a:srgbClr val="003460"/>
      </a:accent4>
      <a:accent5>
        <a:srgbClr val="AABCE4"/>
      </a:accent5>
      <a:accent6>
        <a:srgbClr val="CE671E"/>
      </a:accent6>
      <a:hlink>
        <a:srgbClr val="58A618"/>
      </a:hlink>
      <a:folHlink>
        <a:srgbClr val="8E258D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3E72"/>
        </a:dk1>
        <a:lt1>
          <a:srgbClr val="FFFFFF"/>
        </a:lt1>
        <a:dk2>
          <a:srgbClr val="FFFFFF"/>
        </a:dk2>
        <a:lt2>
          <a:srgbClr val="00B3BE"/>
        </a:lt2>
        <a:accent1>
          <a:srgbClr val="0073CF"/>
        </a:accent1>
        <a:accent2>
          <a:srgbClr val="E37222"/>
        </a:accent2>
        <a:accent3>
          <a:srgbClr val="FFFFFF"/>
        </a:accent3>
        <a:accent4>
          <a:srgbClr val="003460"/>
        </a:accent4>
        <a:accent5>
          <a:srgbClr val="AABCE4"/>
        </a:accent5>
        <a:accent6>
          <a:srgbClr val="CE671E"/>
        </a:accent6>
        <a:hlink>
          <a:srgbClr val="58A618"/>
        </a:hlink>
        <a:folHlink>
          <a:srgbClr val="8E25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3E72"/>
        </a:dk1>
        <a:lt1>
          <a:srgbClr val="FFFFFF"/>
        </a:lt1>
        <a:dk2>
          <a:srgbClr val="FFFFFF"/>
        </a:dk2>
        <a:lt2>
          <a:srgbClr val="83AFB4"/>
        </a:lt2>
        <a:accent1>
          <a:srgbClr val="6AADE4"/>
        </a:accent1>
        <a:accent2>
          <a:srgbClr val="EFBD47"/>
        </a:accent2>
        <a:accent3>
          <a:srgbClr val="FFFFFF"/>
        </a:accent3>
        <a:accent4>
          <a:srgbClr val="003460"/>
        </a:accent4>
        <a:accent5>
          <a:srgbClr val="B9D3EF"/>
        </a:accent5>
        <a:accent6>
          <a:srgbClr val="D9AB3F"/>
        </a:accent6>
        <a:hlink>
          <a:srgbClr val="A8B400"/>
        </a:hlink>
        <a:folHlink>
          <a:srgbClr val="6A40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3E72"/>
        </a:dk1>
        <a:lt1>
          <a:srgbClr val="FFFFFF"/>
        </a:lt1>
        <a:dk2>
          <a:srgbClr val="FFFFFF"/>
        </a:dk2>
        <a:lt2>
          <a:srgbClr val="156570"/>
        </a:lt2>
        <a:accent1>
          <a:srgbClr val="003E72"/>
        </a:accent1>
        <a:accent2>
          <a:srgbClr val="C84E00"/>
        </a:accent2>
        <a:accent3>
          <a:srgbClr val="FFFFFF"/>
        </a:accent3>
        <a:accent4>
          <a:srgbClr val="003460"/>
        </a:accent4>
        <a:accent5>
          <a:srgbClr val="AAAFBC"/>
        </a:accent5>
        <a:accent6>
          <a:srgbClr val="B54600"/>
        </a:accent6>
        <a:hlink>
          <a:srgbClr val="435125"/>
        </a:hlink>
        <a:folHlink>
          <a:srgbClr val="412D5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14255</TotalTime>
  <Words>110</Words>
  <Application>Microsoft Office PowerPoint</Application>
  <PresentationFormat>On-screen Show (4:3)</PresentationFormat>
  <Paragraphs>28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Cambria Math</vt:lpstr>
      <vt:lpstr>Wingdings</vt:lpstr>
      <vt:lpstr>blank</vt:lpstr>
      <vt:lpstr>What types of beams can be simulated?</vt:lpstr>
      <vt:lpstr>Power beams</vt:lpstr>
      <vt:lpstr>Voltage beams</vt:lpstr>
    </vt:vector>
  </TitlesOfParts>
  <Company>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..</dc:creator>
  <cp:lastModifiedBy>Nicolas Fagnoni</cp:lastModifiedBy>
  <cp:revision>713</cp:revision>
  <cp:lastPrinted>1601-01-01T00:00:00Z</cp:lastPrinted>
  <dcterms:created xsi:type="dcterms:W3CDTF">2008-03-27T10:29:55Z</dcterms:created>
  <dcterms:modified xsi:type="dcterms:W3CDTF">2019-02-13T11:47:50Z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